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7" r:id="rId3"/>
    <p:sldId id="278" r:id="rId4"/>
    <p:sldId id="279" r:id="rId5"/>
    <p:sldId id="259" r:id="rId6"/>
    <p:sldId id="281" r:id="rId7"/>
    <p:sldId id="280" r:id="rId8"/>
    <p:sldId id="258" r:id="rId9"/>
    <p:sldId id="261" r:id="rId10"/>
    <p:sldId id="260" r:id="rId11"/>
    <p:sldId id="264" r:id="rId12"/>
    <p:sldId id="265" r:id="rId13"/>
    <p:sldId id="266" r:id="rId14"/>
    <p:sldId id="267" r:id="rId15"/>
    <p:sldId id="268" r:id="rId16"/>
    <p:sldId id="283" r:id="rId17"/>
    <p:sldId id="284" r:id="rId18"/>
    <p:sldId id="270" r:id="rId19"/>
    <p:sldId id="28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46" autoAdjust="0"/>
  </p:normalViewPr>
  <p:slideViewPr>
    <p:cSldViewPr snapToGrid="0" snapToObjects="1">
      <p:cViewPr>
        <p:scale>
          <a:sx n="76" d="100"/>
          <a:sy n="76" d="100"/>
        </p:scale>
        <p:origin x="-1960"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E4F52-646B-DE4B-8B18-6173A036719A}" type="datetimeFigureOut">
              <a:rPr lang="en-US" smtClean="0"/>
              <a:t>13. 5. 29.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2FA6BD-632D-854C-B3F6-631162AB491A}" type="slidenum">
              <a:rPr lang="en-US" smtClean="0"/>
              <a:t>‹#›</a:t>
            </a:fld>
            <a:endParaRPr lang="en-US"/>
          </a:p>
        </p:txBody>
      </p:sp>
    </p:spTree>
    <p:extLst>
      <p:ext uri="{BB962C8B-B14F-4D97-AF65-F5344CB8AC3E}">
        <p14:creationId xmlns:p14="http://schemas.microsoft.com/office/powerpoint/2010/main" val="35338111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wind power</a:t>
            </a:r>
            <a:r>
              <a:rPr lang="en-US" baseline="0" dirty="0" smtClean="0"/>
              <a:t> is basically the conversion of an wind energy into a useful form of energy. To be specific, it is a transformation of Kinetic Energy of wind into mechanical or electrical energy that can be harnessed for practical use. About 2.5% of the energy is generated by wind power worldwide. This equation explains how the kinetic energy can be calculated. Since, we just went over the math or derivation of this equation, I’m not going to repeat same thing. </a:t>
            </a:r>
          </a:p>
        </p:txBody>
      </p:sp>
      <p:sp>
        <p:nvSpPr>
          <p:cNvPr id="4" name="Slide Number Placeholder 3"/>
          <p:cNvSpPr>
            <a:spLocks noGrp="1"/>
          </p:cNvSpPr>
          <p:nvPr>
            <p:ph type="sldNum" sz="quarter" idx="10"/>
          </p:nvPr>
        </p:nvSpPr>
        <p:spPr/>
        <p:txBody>
          <a:bodyPr/>
          <a:lstStyle/>
          <a:p>
            <a:fld id="{742FA6BD-632D-854C-B3F6-631162AB491A}" type="slidenum">
              <a:rPr lang="en-US" smtClean="0"/>
              <a:t>2</a:t>
            </a:fld>
            <a:endParaRPr lang="en-US"/>
          </a:p>
        </p:txBody>
      </p:sp>
    </p:spTree>
    <p:extLst>
      <p:ext uri="{BB962C8B-B14F-4D97-AF65-F5344CB8AC3E}">
        <p14:creationId xmlns:p14="http://schemas.microsoft.com/office/powerpoint/2010/main" val="1109438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2FA6BD-632D-854C-B3F6-631162AB491A}" type="slidenum">
              <a:rPr lang="en-US" smtClean="0"/>
              <a:t>12</a:t>
            </a:fld>
            <a:endParaRPr lang="en-US"/>
          </a:p>
        </p:txBody>
      </p:sp>
    </p:spTree>
    <p:extLst>
      <p:ext uri="{BB962C8B-B14F-4D97-AF65-F5344CB8AC3E}">
        <p14:creationId xmlns:p14="http://schemas.microsoft.com/office/powerpoint/2010/main" val="289501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jobs involve cleaning the blades when it gets struck by lightning or damaged by ice. Since the blades are made of fiberglass, and repair jobs may involve taking out the old fiberglass and putting in new material, which then needs to be sanded down for smoothness.</a:t>
            </a:r>
            <a:r>
              <a:rPr lang="en-US" sz="1200" kern="1200" baseline="0" dirty="0" smtClean="0">
                <a:solidFill>
                  <a:schemeClr val="tx1"/>
                </a:solidFill>
                <a:effectLst/>
                <a:latin typeface="+mn-lt"/>
                <a:ea typeface="+mn-ea"/>
                <a:cs typeface="+mn-cs"/>
              </a:rPr>
              <a:t> As this article from new york times shows, the effects on our society is that it creates jobs that lead to increase in employment rate and ultimately lead to growth in economics. </a:t>
            </a:r>
            <a:endParaRPr lang="ko-KR" alt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2FA6BD-632D-854C-B3F6-631162AB491A}" type="slidenum">
              <a:rPr lang="en-US" smtClean="0"/>
              <a:t>13</a:t>
            </a:fld>
            <a:endParaRPr lang="en-US"/>
          </a:p>
        </p:txBody>
      </p:sp>
    </p:spTree>
    <p:extLst>
      <p:ext uri="{BB962C8B-B14F-4D97-AF65-F5344CB8AC3E}">
        <p14:creationId xmlns:p14="http://schemas.microsoft.com/office/powerpoint/2010/main" val="2496651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Vinalhaven</a:t>
            </a:r>
            <a:r>
              <a:rPr lang="en-US" dirty="0" smtClean="0"/>
              <a:t>,</a:t>
            </a:r>
            <a:r>
              <a:rPr lang="en-US" baseline="0" dirty="0" smtClean="0"/>
              <a:t> Maine, the giant wind turbine farms were planted. At, firs, the residents liked because they could save energy. But now, a year later, they are complaining about the noisy that it makes during the days and nights. While, the wind turbine has positive effects to our society, it also has its downside such as noisy that turbine makes whenever there is wind to rotate the blade.</a:t>
            </a:r>
            <a:endParaRPr lang="en-US" dirty="0"/>
          </a:p>
        </p:txBody>
      </p:sp>
      <p:sp>
        <p:nvSpPr>
          <p:cNvPr id="4" name="Slide Number Placeholder 3"/>
          <p:cNvSpPr>
            <a:spLocks noGrp="1"/>
          </p:cNvSpPr>
          <p:nvPr>
            <p:ph type="sldNum" sz="quarter" idx="10"/>
          </p:nvPr>
        </p:nvSpPr>
        <p:spPr/>
        <p:txBody>
          <a:bodyPr/>
          <a:lstStyle/>
          <a:p>
            <a:fld id="{742FA6BD-632D-854C-B3F6-631162AB491A}" type="slidenum">
              <a:rPr lang="en-US" smtClean="0"/>
              <a:t>14</a:t>
            </a:fld>
            <a:endParaRPr lang="en-US"/>
          </a:p>
        </p:txBody>
      </p:sp>
    </p:spTree>
    <p:extLst>
      <p:ext uri="{BB962C8B-B14F-4D97-AF65-F5344CB8AC3E}">
        <p14:creationId xmlns:p14="http://schemas.microsoft.com/office/powerpoint/2010/main" val="2059755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Leviathan Energy is an ideal way to increase the efficiency of a wind turbine. The best part is that there is no need to increase the size of the turbine. This innovation is developed by Daniel </a:t>
            </a:r>
            <a:r>
              <a:rPr lang="en-US" sz="1200" kern="1200" dirty="0" err="1" smtClean="0">
                <a:solidFill>
                  <a:schemeClr val="tx1"/>
                </a:solidFill>
                <a:effectLst/>
                <a:latin typeface="+mn-lt"/>
                <a:ea typeface="+mn-ea"/>
                <a:cs typeface="+mn-cs"/>
              </a:rPr>
              <a:t>Farb</a:t>
            </a:r>
            <a:r>
              <a:rPr lang="en-US" sz="1200" kern="1200" dirty="0" smtClean="0">
                <a:solidFill>
                  <a:schemeClr val="tx1"/>
                </a:solidFill>
                <a:effectLst/>
                <a:latin typeface="+mn-lt"/>
                <a:ea typeface="+mn-ea"/>
                <a:cs typeface="+mn-cs"/>
              </a:rPr>
              <a:t>, the CEO of Leviathan Energy. He has named this innovation “Wind Energizer” which is capable of increasing wind energy output by 30 percent. The idea was to modify the environment around the turbine to ensure that highest velocity winds hits the blade rather than increasing the blade size of the turbine. So a donut shape structure was formed in such shape and dimensions such that highest velocity wind hits the blade. The break even for erecting this structure has been estimated to be around four to five years, thus, making it an irresistible deal.</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ko-KR" alt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a:t>
            </a:r>
            <a:r>
              <a:rPr lang="en-US" sz="1200" kern="1200" dirty="0" smtClean="0">
                <a:solidFill>
                  <a:schemeClr val="tx1"/>
                </a:solidFill>
                <a:effectLst/>
                <a:latin typeface="+mn-lt"/>
                <a:ea typeface="+mn-ea"/>
                <a:cs typeface="+mn-cs"/>
              </a:rPr>
              <a:t>Another</a:t>
            </a:r>
            <a:r>
              <a:rPr lang="en-US" sz="1200" kern="1200" baseline="0" dirty="0" smtClean="0">
                <a:solidFill>
                  <a:schemeClr val="tx1"/>
                </a:solidFill>
                <a:effectLst/>
                <a:latin typeface="+mn-lt"/>
                <a:ea typeface="+mn-ea"/>
                <a:cs typeface="+mn-cs"/>
              </a:rPr>
              <a:t> advancement that we can look forward in our future is simply </a:t>
            </a:r>
            <a:r>
              <a:rPr lang="en-US" sz="1200" kern="1200" dirty="0" smtClean="0">
                <a:solidFill>
                  <a:schemeClr val="tx1"/>
                </a:solidFill>
                <a:effectLst/>
                <a:latin typeface="+mn-lt"/>
                <a:ea typeface="+mn-ea"/>
                <a:cs typeface="+mn-cs"/>
              </a:rPr>
              <a:t>increasing its height. Conventionally people used to increase the blade size to increase the turbine efficiency which soon turned out to be an expensive option with limited availability of space. However, with this technique one can boost the efficiency of the turbine by 20 percent. This is surely a cost-effective method that will continue to offer its benefits for a longer period of time without incurring considerable amount of money.</a:t>
            </a:r>
            <a:endParaRPr lang="ko-KR" altLang="en-US" sz="1200" kern="1200" dirty="0" smtClean="0">
              <a:solidFill>
                <a:schemeClr val="tx1"/>
              </a:solidFill>
              <a:effectLst/>
              <a:latin typeface="+mn-lt"/>
              <a:ea typeface="+mn-ea"/>
              <a:cs typeface="+mn-cs"/>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 Lastly, Jet-inspired</a:t>
            </a:r>
            <a:r>
              <a:rPr lang="en-US" baseline="0" dirty="0" smtClean="0"/>
              <a:t> wind turbine. </a:t>
            </a:r>
            <a:r>
              <a:rPr lang="en-US" sz="1200" kern="1200" dirty="0" smtClean="0">
                <a:solidFill>
                  <a:schemeClr val="tx1"/>
                </a:solidFill>
                <a:effectLst/>
                <a:latin typeface="+mn-lt"/>
                <a:ea typeface="+mn-ea"/>
                <a:cs typeface="+mn-cs"/>
              </a:rPr>
              <a:t>Its design can generate electricity at half the cost if a conventional wind turbine. Drawing inspirations from jet engines, this design has been developed to minimize the wind losses. Conventionally in a wind turbine, half of the wind energy is spent on rotating the blades while the other half in generating electricity. This wind turbine design effectively increases the speed of the wind when it leaves the blade, thus, increasing its output. With this innovative design one can have the same amount of electricity generated by a turbine of half the size. So we have can now install more turbines per acre of land, thereby, increasing the efficiency manifold. The shroud used in this design facilitates more air to be sucked in ensuing increased power output.</a:t>
            </a:r>
            <a:endParaRPr lang="ko-KR" alt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2FA6BD-632D-854C-B3F6-631162AB491A}" type="slidenum">
              <a:rPr lang="en-US" smtClean="0"/>
              <a:t>15</a:t>
            </a:fld>
            <a:endParaRPr lang="en-US"/>
          </a:p>
        </p:txBody>
      </p:sp>
    </p:spTree>
    <p:extLst>
      <p:ext uri="{BB962C8B-B14F-4D97-AF65-F5344CB8AC3E}">
        <p14:creationId xmlns:p14="http://schemas.microsoft.com/office/powerpoint/2010/main" val="351669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recorded windmills in history is from China in 1219. It</a:t>
            </a:r>
            <a:r>
              <a:rPr lang="en-US" baseline="0" dirty="0" smtClean="0"/>
              <a:t> is significant record because China built those windmills along the coast line, which have stronger and steadier wind throughout the day and night. </a:t>
            </a:r>
            <a:endParaRPr lang="en-US" dirty="0"/>
          </a:p>
        </p:txBody>
      </p:sp>
      <p:sp>
        <p:nvSpPr>
          <p:cNvPr id="4" name="Slide Number Placeholder 3"/>
          <p:cNvSpPr>
            <a:spLocks noGrp="1"/>
          </p:cNvSpPr>
          <p:nvPr>
            <p:ph type="sldNum" sz="quarter" idx="10"/>
          </p:nvPr>
        </p:nvSpPr>
        <p:spPr/>
        <p:txBody>
          <a:bodyPr/>
          <a:lstStyle/>
          <a:p>
            <a:fld id="{742FA6BD-632D-854C-B3F6-631162AB491A}" type="slidenum">
              <a:rPr lang="en-US" smtClean="0"/>
              <a:t>3</a:t>
            </a:fld>
            <a:endParaRPr lang="en-US"/>
          </a:p>
        </p:txBody>
      </p:sp>
    </p:spTree>
    <p:extLst>
      <p:ext uri="{BB962C8B-B14F-4D97-AF65-F5344CB8AC3E}">
        <p14:creationId xmlns:p14="http://schemas.microsoft.com/office/powerpoint/2010/main" val="300187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Umm…. So this is rotor</a:t>
            </a:r>
            <a:r>
              <a:rPr lang="en-US" baseline="0" dirty="0" smtClean="0"/>
              <a:t> blade. This is gear box and that is generator… I’ll explain further details with much easier picture. </a:t>
            </a:r>
            <a:endParaRPr lang="en-US" dirty="0"/>
          </a:p>
        </p:txBody>
      </p:sp>
      <p:sp>
        <p:nvSpPr>
          <p:cNvPr id="4" name="Slide Number Placeholder 3"/>
          <p:cNvSpPr>
            <a:spLocks noGrp="1"/>
          </p:cNvSpPr>
          <p:nvPr>
            <p:ph type="sldNum" sz="quarter" idx="10"/>
          </p:nvPr>
        </p:nvSpPr>
        <p:spPr/>
        <p:txBody>
          <a:bodyPr/>
          <a:lstStyle/>
          <a:p>
            <a:fld id="{742FA6BD-632D-854C-B3F6-631162AB491A}" type="slidenum">
              <a:rPr lang="en-US" smtClean="0"/>
              <a:t>4</a:t>
            </a:fld>
            <a:endParaRPr lang="en-US"/>
          </a:p>
        </p:txBody>
      </p:sp>
    </p:spTree>
    <p:extLst>
      <p:ext uri="{BB962C8B-B14F-4D97-AF65-F5344CB8AC3E}">
        <p14:creationId xmlns:p14="http://schemas.microsoft.com/office/powerpoint/2010/main" val="390305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r>
              <a:rPr lang="en-US" baseline="0" dirty="0" smtClean="0"/>
              <a:t> windmill and wind turbine has the same basic principle. So this is how the wind can be converted into electricity. </a:t>
            </a:r>
            <a:r>
              <a:rPr lang="en-US" sz="1200" kern="1200" dirty="0" smtClean="0">
                <a:solidFill>
                  <a:schemeClr val="tx1"/>
                </a:solidFill>
                <a:effectLst/>
                <a:latin typeface="+mn-lt"/>
                <a:ea typeface="+mn-ea"/>
                <a:cs typeface="+mn-cs"/>
              </a:rPr>
              <a:t>STEP 1: Moving air pushes against the blades of the turbine, which are tilted to the direction of the wind. This makes the blades spin. In the process, some of the kinetic energy of the moving air is transformed into the mechanical energy of the spinning blades. (The wind still has some kinetic energy as it flows away from the turbine.)</a:t>
            </a:r>
            <a:endParaRPr lang="ko-KR"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STEP 2: The shafts and the gears inside the gear box transfer the mechanical energy of the turbine to the generator. (The gears make the drive shaft to the generator spin faster than the shaft connected to the blade hub.)</a:t>
            </a:r>
            <a:endParaRPr lang="ko-KR"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STEP 3: The generator transforms mechanical energy into electrical energy.</a:t>
            </a:r>
            <a:endParaRPr lang="ko-KR" altLang="en-US" sz="1200" kern="1200" dirty="0" smtClean="0">
              <a:solidFill>
                <a:schemeClr val="tx1"/>
              </a:solidFill>
              <a:effectLst/>
              <a:latin typeface="+mn-lt"/>
              <a:ea typeface="+mn-ea"/>
              <a:cs typeface="+mn-cs"/>
            </a:endParaRPr>
          </a:p>
          <a:p>
            <a:r>
              <a:rPr lang="en-US" dirty="0" smtClean="0"/>
              <a:t> </a:t>
            </a:r>
          </a:p>
          <a:p>
            <a:r>
              <a:rPr lang="en-US" dirty="0" smtClean="0"/>
              <a:t>Then, the electricity goes</a:t>
            </a:r>
            <a:r>
              <a:rPr lang="en-US" baseline="0" dirty="0" smtClean="0"/>
              <a:t> through substations to be stored or used in households or many other places.  </a:t>
            </a:r>
            <a:endParaRPr lang="en-US" dirty="0"/>
          </a:p>
        </p:txBody>
      </p:sp>
      <p:sp>
        <p:nvSpPr>
          <p:cNvPr id="4" name="Slide Number Placeholder 3"/>
          <p:cNvSpPr>
            <a:spLocks noGrp="1"/>
          </p:cNvSpPr>
          <p:nvPr>
            <p:ph type="sldNum" sz="quarter" idx="10"/>
          </p:nvPr>
        </p:nvSpPr>
        <p:spPr/>
        <p:txBody>
          <a:bodyPr/>
          <a:lstStyle/>
          <a:p>
            <a:fld id="{742FA6BD-632D-854C-B3F6-631162AB491A}" type="slidenum">
              <a:rPr lang="en-US" smtClean="0"/>
              <a:t>5</a:t>
            </a:fld>
            <a:endParaRPr lang="en-US"/>
          </a:p>
        </p:txBody>
      </p:sp>
    </p:spTree>
    <p:extLst>
      <p:ext uri="{BB962C8B-B14F-4D97-AF65-F5344CB8AC3E}">
        <p14:creationId xmlns:p14="http://schemas.microsoft.com/office/powerpoint/2010/main" val="191492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Wind turbines must, of course, be located where there are steady strong winds - though not so strong they would damage the turbines.</a:t>
            </a:r>
            <a:endParaRPr lang="ko-KR"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work at their greatest possible energy efficiency, however, when they operate in 'smooth' air - that is, when the air particles are moving in the same direction and not whirling around and moving in different directions.</a:t>
            </a:r>
          </a:p>
          <a:p>
            <a:r>
              <a:rPr lang="en-US" sz="1200" kern="1200" dirty="0" smtClean="0">
                <a:solidFill>
                  <a:schemeClr val="tx1"/>
                </a:solidFill>
                <a:effectLst/>
                <a:latin typeface="+mn-lt"/>
                <a:ea typeface="+mn-ea"/>
                <a:cs typeface="+mn-cs"/>
              </a:rPr>
              <a:t> Ideal sites for wind turbines therefore are:</a:t>
            </a:r>
            <a:endParaRPr lang="ko-KR"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places where wind turbines are </a:t>
            </a:r>
            <a:r>
              <a:rPr lang="en-US" sz="1200" kern="1200" dirty="0" smtClean="0">
                <a:solidFill>
                  <a:schemeClr val="tx1"/>
                </a:solidFill>
                <a:effectLst/>
                <a:latin typeface="+mn-lt"/>
                <a:ea typeface="+mn-ea"/>
                <a:cs typeface="+mn-cs"/>
              </a:rPr>
              <a:t>away from obstructions such as forests, towers and rocky outcrops. (These would cause the air to whirl around.)</a:t>
            </a:r>
            <a:endParaRPr lang="ko-KR"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highest point possible</a:t>
            </a:r>
            <a:r>
              <a:rPr lang="en-US" sz="1200" kern="1200" baseline="0" dirty="0" smtClean="0">
                <a:solidFill>
                  <a:schemeClr val="tx1"/>
                </a:solidFill>
                <a:effectLst/>
                <a:latin typeface="+mn-lt"/>
                <a:ea typeface="+mn-ea"/>
                <a:cs typeface="+mn-cs"/>
              </a:rPr>
              <a:t> since the speed goes up as the height increases. </a:t>
            </a:r>
            <a:endParaRPr lang="ko-KR"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 best place t</a:t>
            </a:r>
            <a:r>
              <a:rPr lang="en-US" sz="1200" kern="1200" baseline="0" dirty="0" smtClean="0">
                <a:solidFill>
                  <a:schemeClr val="tx1"/>
                </a:solidFill>
                <a:effectLst/>
                <a:latin typeface="+mn-lt"/>
                <a:ea typeface="+mn-ea"/>
                <a:cs typeface="+mn-cs"/>
              </a:rPr>
              <a:t>o locate the windmill would be </a:t>
            </a:r>
            <a:r>
              <a:rPr lang="en-US" sz="1200" kern="1200" dirty="0" smtClean="0">
                <a:solidFill>
                  <a:schemeClr val="tx1"/>
                </a:solidFill>
                <a:effectLst/>
                <a:latin typeface="+mn-lt"/>
                <a:ea typeface="+mn-ea"/>
                <a:cs typeface="+mn-cs"/>
              </a:rPr>
              <a:t>on the top of a smooth hilltop, where the wind can concentrate and increase in speed.</a:t>
            </a:r>
            <a:endParaRPr lang="ko-KR" alt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2FA6BD-632D-854C-B3F6-631162AB491A}" type="slidenum">
              <a:rPr lang="en-US" smtClean="0"/>
              <a:t>6</a:t>
            </a:fld>
            <a:endParaRPr lang="en-US"/>
          </a:p>
        </p:txBody>
      </p:sp>
    </p:spTree>
    <p:extLst>
      <p:ext uri="{BB962C8B-B14F-4D97-AF65-F5344CB8AC3E}">
        <p14:creationId xmlns:p14="http://schemas.microsoft.com/office/powerpoint/2010/main" val="823893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o-KR" alt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sankey</a:t>
            </a:r>
            <a:r>
              <a:rPr lang="en-US" sz="1200" kern="1200" dirty="0" smtClean="0">
                <a:solidFill>
                  <a:schemeClr val="tx1"/>
                </a:solidFill>
                <a:effectLst/>
                <a:latin typeface="+mn-lt"/>
                <a:ea typeface="+mn-ea"/>
                <a:cs typeface="+mn-cs"/>
              </a:rPr>
              <a:t> diagram is one that shows the transformations of energy as it is processed, in this case through a wind generator. Betz law, simply put, is a theory by the German physicist Albert Betz (in 1919) that states the maximum amount of energy that can be developed from a wind generator. According to the law, none of the wind generator can be more than 59.3% efficient. The diagram above shows that several more energy losses, such as electrical generator losses and substation losses occur as the wind's kinetic energy is ultimately transformed into electrical energy. Therefore, about 45% of the Kinetic Energy received by the blade would be converted to the electricity. Therefore, considering the fact that the not all of kinetic energy of air is being passed to the blade, the final electricity generated would be lot less than kinetic energy that the air possesses. </a:t>
            </a:r>
            <a:endParaRPr lang="ko-KR" alt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2FA6BD-632D-854C-B3F6-631162AB491A}" type="slidenum">
              <a:rPr lang="en-US" smtClean="0"/>
              <a:t>7</a:t>
            </a:fld>
            <a:endParaRPr lang="en-US"/>
          </a:p>
        </p:txBody>
      </p:sp>
    </p:spTree>
    <p:extLst>
      <p:ext uri="{BB962C8B-B14F-4D97-AF65-F5344CB8AC3E}">
        <p14:creationId xmlns:p14="http://schemas.microsoft.com/office/powerpoint/2010/main" val="3748428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showed</a:t>
            </a:r>
            <a:r>
              <a:rPr lang="en-US" baseline="0" dirty="0" smtClean="0"/>
              <a:t> in explaining the general history of wind power. These are two big types. </a:t>
            </a:r>
            <a:r>
              <a:rPr lang="en-US" dirty="0" smtClean="0"/>
              <a:t>The</a:t>
            </a:r>
            <a:r>
              <a:rPr lang="en-US" baseline="0" dirty="0" smtClean="0"/>
              <a:t> first picture is the windmill, which produces mechanical energy and directly uses it by machinery, such as pumping water or grinding stones. The picture on the right is called wind turbines and they also produce mechanical energy but convert it to electricity. The one at the top is horizontal axis wind turbine which the blades rotate parallel to the ground. The one at the bottom is vertical axis wind turbine that the blades rotate perpendicular to the ground.  </a:t>
            </a:r>
            <a:endParaRPr lang="en-US" dirty="0"/>
          </a:p>
        </p:txBody>
      </p:sp>
      <p:sp>
        <p:nvSpPr>
          <p:cNvPr id="4" name="Slide Number Placeholder 3"/>
          <p:cNvSpPr>
            <a:spLocks noGrp="1"/>
          </p:cNvSpPr>
          <p:nvPr>
            <p:ph type="sldNum" sz="quarter" idx="10"/>
          </p:nvPr>
        </p:nvSpPr>
        <p:spPr/>
        <p:txBody>
          <a:bodyPr/>
          <a:lstStyle/>
          <a:p>
            <a:fld id="{742FA6BD-632D-854C-B3F6-631162AB491A}" type="slidenum">
              <a:rPr lang="en-US" smtClean="0"/>
              <a:t>8</a:t>
            </a:fld>
            <a:endParaRPr lang="en-US"/>
          </a:p>
        </p:txBody>
      </p:sp>
    </p:spTree>
    <p:extLst>
      <p:ext uri="{BB962C8B-B14F-4D97-AF65-F5344CB8AC3E}">
        <p14:creationId xmlns:p14="http://schemas.microsoft.com/office/powerpoint/2010/main" val="2515063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Horizontal axis wind turbines, also shortened to HAWT, are the common style that most of us think of when we think of a wind turbine. A HAWT has a similar design to a windmill, it has blades that look like a propeller that spin on the horizontal axis.</a:t>
            </a:r>
            <a:endParaRPr lang="ko-KR"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ko-KR"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Horizontal axis wind turbines have the main rotor shaft and electrical generator at the top of a tower, and they must be pointed into the wind. Small turbines are pointed by a simple wind vane placed square with the rotor (blades), while large turbines generally use a wind sensor coupled with a servo motor. Most large wind turbines have a gearbox, which turns the slow rotation of the rotor into a faster rotation that is more suitable to drive an electrical generator.</a:t>
            </a:r>
            <a:endParaRPr lang="ko-KR"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ko-KR"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a tower produces turbulence behind it, the turbine is usually pointed upwind of the tower. Wind turbine blades are made stiff to prevent the blades from being pushed into the tower by high winds. Additionally, the blades are placed a considerable distance in front of the tower and are sometimes tilted up a small amount.</a:t>
            </a:r>
            <a:endParaRPr lang="ko-KR"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ko-KR"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Downwind machines have been built, despite the problem of turbulence, because they don't need an additional mechanism for keeping them in line with the wind, and because in high winds, the blades can be allowed to bend which reduces their swept area and thus their wind resistance. Since turbulence leads to fatigue failures, and reliability is so important, most HAWTs are upwind machines.</a:t>
            </a:r>
            <a:endParaRPr lang="ko-KR" alt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2FA6BD-632D-854C-B3F6-631162AB491A}" type="slidenum">
              <a:rPr lang="en-US" smtClean="0"/>
              <a:t>9</a:t>
            </a:fld>
            <a:endParaRPr lang="en-US"/>
          </a:p>
        </p:txBody>
      </p:sp>
    </p:spTree>
    <p:extLst>
      <p:ext uri="{BB962C8B-B14F-4D97-AF65-F5344CB8AC3E}">
        <p14:creationId xmlns:p14="http://schemas.microsoft.com/office/powerpoint/2010/main" val="1856185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ko-KR"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Vertical</a:t>
            </a:r>
            <a:r>
              <a:rPr lang="ko-KR" alt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axis wind turbines, as shortened to VAWTs, have the main rotor shaft arranged vertically.  The main advantage of this arrangement is that the wind turbine does not need to be pointed into the wind. This is an advantage on sites where the wind direction is highly variable or has turbulent winds.</a:t>
            </a:r>
            <a:endParaRPr lang="ko-KR"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ko-KR"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a vertical axis, the generator and other primary components can be placed near the ground, so the tower does not need to support it, also makes maintenance easier. The main drawback of a VAWT generally create drag when rotating into the wind.</a:t>
            </a:r>
            <a:endParaRPr lang="ko-KR"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ko-KR"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difficult to mount vertical-axis turbines on towers, meaning they are often installed nearer to the base on which they rest, such as the ground or a building rooftop. The wind speed is slower at a lower altitude, so less wind energy is available for a given size turbine. Air flow near the ground and other objects can create turbulent flow, which can introduce issues of vibration, including noise and bearing wear which may increase the maintenance or shorten its service life. However, when a turbine is mounted on a rooftop, the building generally redirects wind over the roof and this can double the wind speed at the turbine. If the height of the rooftop mounted turbine tower is approximately 50% of the building height, this is near the optimum for maximum wind energy and minimum wind turbulence.</a:t>
            </a:r>
            <a:endParaRPr lang="ko-KR" alt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2FA6BD-632D-854C-B3F6-631162AB491A}" type="slidenum">
              <a:rPr lang="en-US" smtClean="0"/>
              <a:t>10</a:t>
            </a:fld>
            <a:endParaRPr lang="en-US"/>
          </a:p>
        </p:txBody>
      </p:sp>
    </p:spTree>
    <p:extLst>
      <p:ext uri="{BB962C8B-B14F-4D97-AF65-F5344CB8AC3E}">
        <p14:creationId xmlns:p14="http://schemas.microsoft.com/office/powerpoint/2010/main" val="151999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C252263-6B41-E44B-AFE9-C72F65195E7A}" type="datetimeFigureOut">
              <a:rPr lang="en-US" smtClean="0"/>
              <a:t>13. 5. 29.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5718D-FF0C-6742-BA34-ED112A07B27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52263-6B41-E44B-AFE9-C72F65195E7A}" type="datetimeFigureOut">
              <a:rPr lang="en-US" smtClean="0"/>
              <a:t>13. 5. 29.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5718D-FF0C-6742-BA34-ED112A07B27D}"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C252263-6B41-E44B-AFE9-C72F65195E7A}" type="datetimeFigureOut">
              <a:rPr lang="en-US" smtClean="0"/>
              <a:t>13. 5. 29.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5718D-FF0C-6742-BA34-ED112A07B27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C252263-6B41-E44B-AFE9-C72F65195E7A}" type="datetimeFigureOut">
              <a:rPr lang="en-US" smtClean="0"/>
              <a:t>13. 5. 29.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5718D-FF0C-6742-BA34-ED112A07B2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C252263-6B41-E44B-AFE9-C72F65195E7A}" type="datetimeFigureOut">
              <a:rPr lang="en-US" smtClean="0"/>
              <a:t>13. 5. 29.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5718D-FF0C-6742-BA34-ED112A07B27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C252263-6B41-E44B-AFE9-C72F65195E7A}" type="datetimeFigureOut">
              <a:rPr lang="en-US" smtClean="0"/>
              <a:t>13. 5. 29.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5718D-FF0C-6742-BA34-ED112A07B27D}"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252263-6B41-E44B-AFE9-C72F65195E7A}" type="datetimeFigureOut">
              <a:rPr lang="en-US" smtClean="0"/>
              <a:t>13. 5. 29.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5718D-FF0C-6742-BA34-ED112A07B27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C252263-6B41-E44B-AFE9-C72F65195E7A}" type="datetimeFigureOut">
              <a:rPr lang="en-US" smtClean="0"/>
              <a:t>13. 5. 29.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5718D-FF0C-6742-BA34-ED112A07B2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C252263-6B41-E44B-AFE9-C72F65195E7A}" type="datetimeFigureOut">
              <a:rPr lang="en-US" smtClean="0"/>
              <a:t>13. 5. 29.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D5718D-FF0C-6742-BA34-ED112A07B2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252263-6B41-E44B-AFE9-C72F65195E7A}" type="datetimeFigureOut">
              <a:rPr lang="en-US" smtClean="0"/>
              <a:t>13. 5. 29.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D5718D-FF0C-6742-BA34-ED112A07B2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52263-6B41-E44B-AFE9-C72F65195E7A}" type="datetimeFigureOut">
              <a:rPr lang="en-US" smtClean="0"/>
              <a:t>13. 5. 29.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D5718D-FF0C-6742-BA34-ED112A07B27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52263-6B41-E44B-AFE9-C72F65195E7A}" type="datetimeFigureOut">
              <a:rPr lang="en-US" smtClean="0"/>
              <a:t>13. 5. 29.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5718D-FF0C-6742-BA34-ED112A07B27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4C252263-6B41-E44B-AFE9-C72F65195E7A}" type="datetimeFigureOut">
              <a:rPr lang="en-US" smtClean="0"/>
              <a:t>13. 5. 29.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CD5718D-FF0C-6742-BA34-ED112A07B2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greenliving.nationalgeographic.com/alternative-energy-wind-electricity-2191.html" TargetMode="External"/><Relationship Id="rId4" Type="http://schemas.openxmlformats.org/officeDocument/2006/relationships/hyperlink" Target="http://www.nytimes.com/2009/12/25/business/25climb.html" TargetMode="External"/><Relationship Id="rId5" Type="http://schemas.openxmlformats.org/officeDocument/2006/relationships/hyperlink" Target="http://www.nytimes.com/2010/10/06/business/energy-environment/06noise.html?_r=0" TargetMode="External"/><Relationship Id="rId6" Type="http://schemas.openxmlformats.org/officeDocument/2006/relationships/hyperlink" Target="http://www.umass.edu/windenergy/publications/published/communityWindFactSheets/RERL_Fact_Sheet_2a_Capacity_Factor.pdf" TargetMode="External"/><Relationship Id="rId7" Type="http://schemas.openxmlformats.org/officeDocument/2006/relationships/hyperlink" Target="http://energy.korea.com/archives/11357" TargetMode="External"/><Relationship Id="rId8" Type="http://schemas.openxmlformats.org/officeDocument/2006/relationships/hyperlink" Target="http://inhabitat.com/eddy-gt-wind-turbine-is-sleek-silent-and-designed-for-the-city/" TargetMode="External"/><Relationship Id="rId9" Type="http://schemas.openxmlformats.org/officeDocument/2006/relationships/hyperlink" Target="http://epa.gov/climatestudents/solutions/technologies/wind.html" TargetMode="External"/><Relationship Id="rId10" Type="http://schemas.openxmlformats.org/officeDocument/2006/relationships/hyperlink" Target="http://www.mechanicalengineeringblog.com/tag/wind-turbines/" TargetMode="External"/><Relationship Id="rId1" Type="http://schemas.openxmlformats.org/officeDocument/2006/relationships/slideLayout" Target="../slideLayouts/slideLayout2.xml"/><Relationship Id="rId2" Type="http://schemas.openxmlformats.org/officeDocument/2006/relationships/hyperlink" Target="http://www.aweo.org/windmodels.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Alternative Energy:</a:t>
            </a:r>
            <a:br>
              <a:rPr lang="en-US" dirty="0" smtClean="0"/>
            </a:br>
            <a:r>
              <a:rPr lang="en-US" dirty="0" smtClean="0"/>
              <a:t>Wind Power</a:t>
            </a:r>
            <a:endParaRPr lang="en-US" dirty="0"/>
          </a:p>
        </p:txBody>
      </p:sp>
      <p:sp>
        <p:nvSpPr>
          <p:cNvPr id="3" name="Subtitle 2"/>
          <p:cNvSpPr>
            <a:spLocks noGrp="1"/>
          </p:cNvSpPr>
          <p:nvPr>
            <p:ph type="subTitle" idx="1"/>
          </p:nvPr>
        </p:nvSpPr>
        <p:spPr/>
        <p:txBody>
          <a:bodyPr/>
          <a:lstStyle/>
          <a:p>
            <a:r>
              <a:rPr lang="en-US" dirty="0" smtClean="0"/>
              <a:t>By Joon Sang Yoon</a:t>
            </a:r>
            <a:endParaRPr lang="en-US" dirty="0"/>
          </a:p>
        </p:txBody>
      </p:sp>
    </p:spTree>
    <p:extLst>
      <p:ext uri="{BB962C8B-B14F-4D97-AF65-F5344CB8AC3E}">
        <p14:creationId xmlns:p14="http://schemas.microsoft.com/office/powerpoint/2010/main" val="34899261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3389"/>
            <a:ext cx="8042276" cy="1336956"/>
          </a:xfrm>
        </p:spPr>
        <p:txBody>
          <a:bodyPr/>
          <a:lstStyle/>
          <a:p>
            <a:r>
              <a:rPr lang="en-US" dirty="0"/>
              <a:t>V</a:t>
            </a:r>
            <a:r>
              <a:rPr lang="en-US" dirty="0" smtClean="0"/>
              <a:t>AWT</a:t>
            </a:r>
            <a:endParaRPr lang="en-US" dirty="0"/>
          </a:p>
        </p:txBody>
      </p:sp>
      <p:pic>
        <p:nvPicPr>
          <p:cNvPr id="5" name="Picture 4" descr="스크린샷 2013-05-29 오전 1.08.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3499"/>
            <a:ext cx="3109438" cy="5554501"/>
          </a:xfrm>
          <a:prstGeom prst="rect">
            <a:avLst/>
          </a:prstGeom>
          <a:ln>
            <a:noFill/>
          </a:ln>
          <a:effectLst>
            <a:softEdge rad="112500"/>
          </a:effectLst>
        </p:spPr>
      </p:pic>
      <p:pic>
        <p:nvPicPr>
          <p:cNvPr id="6" name="Picture 5" descr="스크린샷 2013-05-29 오전 1.09.3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438" y="1303499"/>
            <a:ext cx="3019290" cy="2907810"/>
          </a:xfrm>
          <a:prstGeom prst="rect">
            <a:avLst/>
          </a:prstGeom>
          <a:ln>
            <a:noFill/>
          </a:ln>
          <a:effectLst>
            <a:softEdge rad="112500"/>
          </a:effectLst>
        </p:spPr>
      </p:pic>
      <p:pic>
        <p:nvPicPr>
          <p:cNvPr id="7" name="Picture 6" descr="스크린샷 2013-05-29 오전 1.10.1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8729" y="1303499"/>
            <a:ext cx="3015271" cy="2907810"/>
          </a:xfrm>
          <a:prstGeom prst="rect">
            <a:avLst/>
          </a:prstGeom>
          <a:ln>
            <a:noFill/>
          </a:ln>
          <a:effectLst>
            <a:softEdge rad="112500"/>
          </a:effectLst>
        </p:spPr>
      </p:pic>
      <p:pic>
        <p:nvPicPr>
          <p:cNvPr id="8" name="Picture 7" descr="스크린샷 2013-05-29 오전 1.12.0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9438" y="4211309"/>
            <a:ext cx="6034562" cy="2646691"/>
          </a:xfrm>
          <a:prstGeom prst="rect">
            <a:avLst/>
          </a:prstGeom>
          <a:ln>
            <a:noFill/>
          </a:ln>
          <a:effectLst>
            <a:softEdge rad="112500"/>
          </a:effectLst>
        </p:spPr>
      </p:pic>
    </p:spTree>
    <p:extLst>
      <p:ext uri="{BB962C8B-B14F-4D97-AF65-F5344CB8AC3E}">
        <p14:creationId xmlns:p14="http://schemas.microsoft.com/office/powerpoint/2010/main" val="760532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normAutofit lnSpcReduction="10000"/>
          </a:bodyPr>
          <a:lstStyle/>
          <a:p>
            <a:r>
              <a:rPr lang="en-US" dirty="0" smtClean="0"/>
              <a:t>Wind is free</a:t>
            </a:r>
          </a:p>
          <a:p>
            <a:r>
              <a:rPr lang="en-US" dirty="0" smtClean="0"/>
              <a:t>Does not cause green house gases as it produces electricity </a:t>
            </a:r>
          </a:p>
          <a:p>
            <a:r>
              <a:rPr lang="en-US" dirty="0" smtClean="0"/>
              <a:t>Needs small portion of land</a:t>
            </a:r>
          </a:p>
          <a:p>
            <a:r>
              <a:rPr lang="en-US" dirty="0" smtClean="0"/>
              <a:t>Isolated areas that are not connected to the electricity power grid can use wind turbines to produce their own supply</a:t>
            </a:r>
          </a:p>
          <a:p>
            <a:r>
              <a:rPr lang="en-US" dirty="0" smtClean="0"/>
              <a:t>Arranges a lot in a size – can be used for one household to whole city</a:t>
            </a:r>
          </a:p>
          <a:p>
            <a:endParaRPr lang="en-US" dirty="0"/>
          </a:p>
        </p:txBody>
      </p:sp>
    </p:spTree>
    <p:extLst>
      <p:ext uri="{BB962C8B-B14F-4D97-AF65-F5344CB8AC3E}">
        <p14:creationId xmlns:p14="http://schemas.microsoft.com/office/powerpoint/2010/main" val="1428703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strength of the wind is inconstant – leads to inconstant produce of electricity </a:t>
            </a:r>
          </a:p>
          <a:p>
            <a:r>
              <a:rPr lang="en-US" dirty="0" smtClean="0"/>
              <a:t>Even though it takes only small part of a land, it can block the views and change the landscape </a:t>
            </a:r>
          </a:p>
          <a:p>
            <a:r>
              <a:rPr lang="en-US" dirty="0" smtClean="0"/>
              <a:t>It can be noisy as a car travelling 70miles per hour. </a:t>
            </a:r>
          </a:p>
          <a:p>
            <a:r>
              <a:rPr lang="en-US" dirty="0" smtClean="0"/>
              <a:t>With </a:t>
            </a:r>
            <a:r>
              <a:rPr lang="en-US" dirty="0"/>
              <a:t>a 25% capacity factor, a 1.5-MW </a:t>
            </a:r>
            <a:r>
              <a:rPr lang="en-US" dirty="0" smtClean="0"/>
              <a:t>wind turbine (100m tall) </a:t>
            </a:r>
            <a:r>
              <a:rPr lang="en-US" dirty="0"/>
              <a:t>would </a:t>
            </a:r>
            <a:r>
              <a:rPr lang="en-US" dirty="0" smtClean="0"/>
              <a:t>produce</a:t>
            </a:r>
            <a:r>
              <a:rPr lang="en-US" dirty="0"/>
              <a:t> </a:t>
            </a:r>
            <a:r>
              <a:rPr lang="en-US" dirty="0" smtClean="0"/>
              <a:t>(1.5 </a:t>
            </a:r>
            <a:r>
              <a:rPr lang="en-US" dirty="0"/>
              <a:t>MW × 365 days × 24 hours × 25% = 3,285 </a:t>
            </a:r>
            <a:r>
              <a:rPr lang="en-US" dirty="0" err="1"/>
              <a:t>MWh</a:t>
            </a:r>
            <a:r>
              <a:rPr lang="en-US" dirty="0"/>
              <a:t> </a:t>
            </a:r>
            <a:r>
              <a:rPr lang="en-US" dirty="0" smtClean="0"/>
              <a:t>=) </a:t>
            </a:r>
            <a:r>
              <a:rPr lang="en-US" dirty="0"/>
              <a:t>3,285,000 </a:t>
            </a:r>
            <a:r>
              <a:rPr lang="en-US" dirty="0" smtClean="0"/>
              <a:t>kWh and it would allow about 330 households to use it. Thus, it will need huge wind power farm to supply a big city or even a nation. </a:t>
            </a:r>
            <a:endParaRPr lang="ko-KR" altLang="en-US" dirty="0"/>
          </a:p>
          <a:p>
            <a:endParaRPr lang="en-US" dirty="0"/>
          </a:p>
        </p:txBody>
      </p:sp>
    </p:spTree>
    <p:extLst>
      <p:ext uri="{BB962C8B-B14F-4D97-AF65-F5344CB8AC3E}">
        <p14:creationId xmlns:p14="http://schemas.microsoft.com/office/powerpoint/2010/main" val="382010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News#1</a:t>
            </a:r>
            <a:endParaRPr lang="en-US" dirty="0"/>
          </a:p>
        </p:txBody>
      </p:sp>
      <p:pic>
        <p:nvPicPr>
          <p:cNvPr id="6" name="Picture 5" descr="스크린샷 2013-05-29 오전 9.25.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5" y="1444532"/>
            <a:ext cx="3926615" cy="4969368"/>
          </a:xfrm>
          <a:prstGeom prst="rect">
            <a:avLst/>
          </a:prstGeom>
        </p:spPr>
      </p:pic>
      <p:sp>
        <p:nvSpPr>
          <p:cNvPr id="7" name="TextBox 6"/>
          <p:cNvSpPr txBox="1"/>
          <p:nvPr/>
        </p:nvSpPr>
        <p:spPr>
          <a:xfrm>
            <a:off x="4812192" y="3242040"/>
            <a:ext cx="4010160" cy="369332"/>
          </a:xfrm>
          <a:prstGeom prst="rect">
            <a:avLst/>
          </a:prstGeom>
          <a:noFill/>
        </p:spPr>
        <p:txBody>
          <a:bodyPr wrap="square" rtlCol="0">
            <a:spAutoFit/>
          </a:bodyPr>
          <a:lstStyle/>
          <a:p>
            <a:r>
              <a:rPr lang="en-US" dirty="0" smtClean="0"/>
              <a:t>Increases the employment rate</a:t>
            </a:r>
            <a:endParaRPr lang="en-US" dirty="0"/>
          </a:p>
        </p:txBody>
      </p:sp>
    </p:spTree>
    <p:extLst>
      <p:ext uri="{BB962C8B-B14F-4D97-AF65-F5344CB8AC3E}">
        <p14:creationId xmlns:p14="http://schemas.microsoft.com/office/powerpoint/2010/main" val="516903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News#2</a:t>
            </a:r>
            <a:endParaRPr lang="en-US" dirty="0"/>
          </a:p>
        </p:txBody>
      </p:sp>
      <p:pic>
        <p:nvPicPr>
          <p:cNvPr id="4" name="Picture 3" descr="스크린샷 2013-05-29 오전 9.41.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5340"/>
            <a:ext cx="5607964" cy="4588335"/>
          </a:xfrm>
          <a:prstGeom prst="rect">
            <a:avLst/>
          </a:prstGeom>
          <a:ln>
            <a:noFill/>
          </a:ln>
          <a:effectLst>
            <a:softEdge rad="112500"/>
          </a:effectLst>
        </p:spPr>
      </p:pic>
      <p:sp>
        <p:nvSpPr>
          <p:cNvPr id="5" name="TextBox 4"/>
          <p:cNvSpPr txBox="1"/>
          <p:nvPr/>
        </p:nvSpPr>
        <p:spPr>
          <a:xfrm>
            <a:off x="5764605" y="2924520"/>
            <a:ext cx="3174710" cy="369332"/>
          </a:xfrm>
          <a:prstGeom prst="rect">
            <a:avLst/>
          </a:prstGeom>
          <a:noFill/>
        </p:spPr>
        <p:txBody>
          <a:bodyPr wrap="square" rtlCol="0">
            <a:spAutoFit/>
          </a:bodyPr>
          <a:lstStyle/>
          <a:p>
            <a:r>
              <a:rPr lang="en-US" dirty="0" smtClean="0"/>
              <a:t>Noisy attracts complains </a:t>
            </a:r>
            <a:endParaRPr lang="en-US" dirty="0"/>
          </a:p>
        </p:txBody>
      </p:sp>
    </p:spTree>
    <p:extLst>
      <p:ext uri="{BB962C8B-B14F-4D97-AF65-F5344CB8AC3E}">
        <p14:creationId xmlns:p14="http://schemas.microsoft.com/office/powerpoint/2010/main" val="3317030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Advancements in future</a:t>
            </a:r>
            <a:endParaRPr lang="en-US" dirty="0"/>
          </a:p>
        </p:txBody>
      </p:sp>
      <p:pic>
        <p:nvPicPr>
          <p:cNvPr id="4" name="Picture 3" descr="스크린샷 2013-05-29 오전 1.54.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4846"/>
            <a:ext cx="3668379" cy="2231854"/>
          </a:xfrm>
          <a:prstGeom prst="rect">
            <a:avLst/>
          </a:prstGeom>
          <a:ln>
            <a:noFill/>
          </a:ln>
          <a:effectLst>
            <a:softEdge rad="112500"/>
          </a:effectLst>
        </p:spPr>
      </p:pic>
      <p:pic>
        <p:nvPicPr>
          <p:cNvPr id="5" name="Picture 4" descr="스크린샷 2013-05-29 오전 1.55.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36700"/>
            <a:ext cx="3705244" cy="2486741"/>
          </a:xfrm>
          <a:prstGeom prst="rect">
            <a:avLst/>
          </a:prstGeom>
          <a:ln>
            <a:noFill/>
          </a:ln>
          <a:effectLst>
            <a:softEdge rad="112500"/>
          </a:effectLst>
        </p:spPr>
      </p:pic>
      <p:pic>
        <p:nvPicPr>
          <p:cNvPr id="7" name="Picture 6" descr="스크린샷 2013-05-29 오전 1.56.0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8378" y="2219061"/>
            <a:ext cx="5475621" cy="3381831"/>
          </a:xfrm>
          <a:prstGeom prst="rect">
            <a:avLst/>
          </a:prstGeom>
          <a:ln>
            <a:noFill/>
          </a:ln>
          <a:effectLst>
            <a:softEdge rad="112500"/>
          </a:effectLst>
        </p:spPr>
      </p:pic>
    </p:spTree>
    <p:extLst>
      <p:ext uri="{BB962C8B-B14F-4D97-AF65-F5344CB8AC3E}">
        <p14:creationId xmlns:p14="http://schemas.microsoft.com/office/powerpoint/2010/main" val="12196303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lstStyle/>
          <a:p>
            <a:r>
              <a:rPr lang="en-US" dirty="0" smtClean="0"/>
              <a:t>Kinetic Energy (velocity of wind) converted to electricity through generator </a:t>
            </a:r>
          </a:p>
          <a:p>
            <a:r>
              <a:rPr lang="en-US" dirty="0" smtClean="0"/>
              <a:t>Has advantages but also disadvantages </a:t>
            </a:r>
          </a:p>
          <a:p>
            <a:r>
              <a:rPr lang="en-US" dirty="0" smtClean="0"/>
              <a:t>Has lots of room to advance </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592163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Thanks</a:t>
            </a:r>
            <a:endParaRPr lang="en-US" dirty="0"/>
          </a:p>
        </p:txBody>
      </p:sp>
    </p:spTree>
    <p:extLst>
      <p:ext uri="{BB962C8B-B14F-4D97-AF65-F5344CB8AC3E}">
        <p14:creationId xmlns:p14="http://schemas.microsoft.com/office/powerpoint/2010/main" val="770641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a:hlinkClick r:id="rId2"/>
              </a:rPr>
              <a:t>http://www.aweo.org/</a:t>
            </a:r>
            <a:r>
              <a:rPr lang="en-US" dirty="0" smtClean="0">
                <a:hlinkClick r:id="rId2"/>
              </a:rPr>
              <a:t>windmodels.html</a:t>
            </a:r>
            <a:endParaRPr lang="en-US" dirty="0" smtClean="0"/>
          </a:p>
          <a:p>
            <a:r>
              <a:rPr lang="en-US" dirty="0">
                <a:hlinkClick r:id="rId3"/>
              </a:rPr>
              <a:t>http://greenliving.nationalgeographic.com/alternative-energy-wind-electricity-2191.</a:t>
            </a:r>
            <a:r>
              <a:rPr lang="en-US" dirty="0" smtClean="0">
                <a:hlinkClick r:id="rId3"/>
              </a:rPr>
              <a:t>html</a:t>
            </a:r>
            <a:endParaRPr lang="en-US" dirty="0" smtClean="0"/>
          </a:p>
          <a:p>
            <a:r>
              <a:rPr lang="en-US" dirty="0" smtClean="0">
                <a:hlinkClick r:id="rId4"/>
              </a:rPr>
              <a:t>http://www.nytimes.com/2009/12/25/business/25climb.html</a:t>
            </a:r>
            <a:endParaRPr lang="en-US" dirty="0" smtClean="0"/>
          </a:p>
          <a:p>
            <a:r>
              <a:rPr lang="en-US" dirty="0" smtClean="0">
                <a:hlinkClick r:id="rId5"/>
              </a:rPr>
              <a:t>http://www.nytimes.com/2010/10/06/business/energy-environment/06noise.html?_r=0</a:t>
            </a:r>
            <a:endParaRPr lang="en-US" dirty="0" smtClean="0"/>
          </a:p>
          <a:p>
            <a:r>
              <a:rPr lang="en-US" dirty="0" smtClean="0">
                <a:hlinkClick r:id="rId6"/>
              </a:rPr>
              <a:t>http</a:t>
            </a:r>
            <a:r>
              <a:rPr lang="en-US" dirty="0">
                <a:hlinkClick r:id="rId6"/>
              </a:rPr>
              <a:t>://www.umass.edu/windenergy/publications/published/communityWindFactSheets/</a:t>
            </a:r>
            <a:r>
              <a:rPr lang="en-US" dirty="0" smtClean="0">
                <a:hlinkClick r:id="rId6"/>
              </a:rPr>
              <a:t>RERL_Fact_Sheet_2a_Capacity_Factor.pdf</a:t>
            </a:r>
            <a:endParaRPr lang="en-US" dirty="0" smtClean="0"/>
          </a:p>
          <a:p>
            <a:r>
              <a:rPr lang="en-US" dirty="0">
                <a:hlinkClick r:id="rId7"/>
              </a:rPr>
              <a:t>http://energy.korea.com/archives/</a:t>
            </a:r>
            <a:r>
              <a:rPr lang="en-US" dirty="0" smtClean="0">
                <a:hlinkClick r:id="rId7"/>
              </a:rPr>
              <a:t>11357</a:t>
            </a:r>
            <a:endParaRPr lang="en-US" dirty="0" smtClean="0"/>
          </a:p>
          <a:p>
            <a:r>
              <a:rPr lang="en-US" dirty="0">
                <a:hlinkClick r:id="rId8"/>
              </a:rPr>
              <a:t>http://inhabitat.com/eddy-gt-wind-turbine-is-sleek-silent-and-designed-for-the-city</a:t>
            </a:r>
            <a:r>
              <a:rPr lang="en-US" dirty="0" smtClean="0">
                <a:hlinkClick r:id="rId8"/>
              </a:rPr>
              <a:t>/</a:t>
            </a:r>
            <a:endParaRPr lang="en-US" dirty="0" smtClean="0"/>
          </a:p>
          <a:p>
            <a:r>
              <a:rPr lang="en-US" dirty="0">
                <a:hlinkClick r:id="rId9"/>
              </a:rPr>
              <a:t>http://epa.gov/climatestudents/solutions/technologies/</a:t>
            </a:r>
            <a:r>
              <a:rPr lang="en-US" dirty="0" smtClean="0">
                <a:hlinkClick r:id="rId9"/>
              </a:rPr>
              <a:t>wind.html</a:t>
            </a:r>
            <a:endParaRPr lang="en-US" dirty="0" smtClean="0"/>
          </a:p>
          <a:p>
            <a:r>
              <a:rPr lang="en-US" dirty="0">
                <a:hlinkClick r:id="rId10"/>
              </a:rPr>
              <a:t>http://www.mechanicalengineeringblog.com/tag/wind-turbines</a:t>
            </a:r>
            <a:r>
              <a:rPr lang="en-US" dirty="0" smtClean="0">
                <a:hlinkClick r:id="rId10"/>
              </a:rPr>
              <a:t>/</a:t>
            </a:r>
            <a:endParaRPr lang="en-US" dirty="0" smtClean="0"/>
          </a:p>
          <a:p>
            <a:endParaRPr lang="en-US" dirty="0"/>
          </a:p>
          <a:p>
            <a:endParaRPr lang="en-US" dirty="0"/>
          </a:p>
        </p:txBody>
      </p:sp>
    </p:spTree>
    <p:extLst>
      <p:ext uri="{BB962C8B-B14F-4D97-AF65-F5344CB8AC3E}">
        <p14:creationId xmlns:p14="http://schemas.microsoft.com/office/powerpoint/2010/main" val="17037594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 (MLA)</a:t>
            </a:r>
            <a:endParaRPr lang="en-US" dirty="0"/>
          </a:p>
        </p:txBody>
      </p:sp>
      <p:sp>
        <p:nvSpPr>
          <p:cNvPr id="3" name="Content Placeholder 2"/>
          <p:cNvSpPr>
            <a:spLocks noGrp="1"/>
          </p:cNvSpPr>
          <p:nvPr>
            <p:ph idx="1"/>
          </p:nvPr>
        </p:nvSpPr>
        <p:spPr/>
        <p:txBody>
          <a:bodyPr>
            <a:normAutofit fontScale="55000" lnSpcReduction="20000"/>
          </a:bodyPr>
          <a:lstStyle/>
          <a:p>
            <a:r>
              <a:rPr lang="en-US" dirty="0"/>
              <a:t>"</a:t>
            </a:r>
            <a:r>
              <a:rPr lang="en-US" dirty="0" err="1"/>
              <a:t>Aweo.org</a:t>
            </a:r>
            <a:r>
              <a:rPr lang="en-US" dirty="0"/>
              <a:t> :: Industrial Wind Energy Opposition." </a:t>
            </a:r>
            <a:r>
              <a:rPr lang="en-US" i="1" dirty="0"/>
              <a:t>AWEO</a:t>
            </a:r>
            <a:r>
              <a:rPr lang="en-US" dirty="0"/>
              <a:t>. </a:t>
            </a:r>
            <a:r>
              <a:rPr lang="en-US" dirty="0" err="1"/>
              <a:t>N.p</a:t>
            </a:r>
            <a:r>
              <a:rPr lang="en-US" dirty="0"/>
              <a:t>., </a:t>
            </a:r>
            <a:r>
              <a:rPr lang="en-US" dirty="0" err="1"/>
              <a:t>n.d.</a:t>
            </a:r>
            <a:r>
              <a:rPr lang="en-US" dirty="0"/>
              <a:t> Web. 28 May 2013</a:t>
            </a:r>
            <a:r>
              <a:rPr lang="en-US" dirty="0" smtClean="0"/>
              <a:t>.</a:t>
            </a:r>
            <a:endParaRPr lang="ko-KR" altLang="en-US" dirty="0"/>
          </a:p>
          <a:p>
            <a:r>
              <a:rPr lang="en-US" dirty="0"/>
              <a:t>"Green Living | National Geographic." </a:t>
            </a:r>
            <a:r>
              <a:rPr lang="en-US" i="1" dirty="0"/>
              <a:t>Green Living on National Geographic</a:t>
            </a:r>
            <a:r>
              <a:rPr lang="en-US" dirty="0"/>
              <a:t>. </a:t>
            </a:r>
            <a:r>
              <a:rPr lang="en-US" dirty="0" err="1"/>
              <a:t>N.p</a:t>
            </a:r>
            <a:r>
              <a:rPr lang="en-US" dirty="0"/>
              <a:t>., </a:t>
            </a:r>
            <a:r>
              <a:rPr lang="en-US" dirty="0" err="1"/>
              <a:t>n.d.</a:t>
            </a:r>
            <a:r>
              <a:rPr lang="en-US" dirty="0"/>
              <a:t> Web. 28 May 2013</a:t>
            </a:r>
            <a:r>
              <a:rPr lang="en-US" dirty="0" smtClean="0"/>
              <a:t>.</a:t>
            </a:r>
            <a:endParaRPr lang="ko-KR" altLang="en-US" dirty="0"/>
          </a:p>
          <a:p>
            <a:r>
              <a:rPr lang="en-US" dirty="0"/>
              <a:t>Shear, Michael D. "Obama and Christie View Recovery on Jersey Shore." </a:t>
            </a:r>
            <a:r>
              <a:rPr lang="en-US" i="1" dirty="0"/>
              <a:t>The New York Times</a:t>
            </a:r>
            <a:r>
              <a:rPr lang="en-US" dirty="0"/>
              <a:t>. The New York Times, 29 May 2013. Web. 28 May 2013</a:t>
            </a:r>
            <a:r>
              <a:rPr lang="en-US" dirty="0" smtClean="0"/>
              <a:t>.</a:t>
            </a:r>
            <a:endParaRPr lang="ko-KR" altLang="en-US" dirty="0"/>
          </a:p>
          <a:p>
            <a:r>
              <a:rPr lang="en-US" dirty="0"/>
              <a:t>"University of Massachusetts Amherst." </a:t>
            </a:r>
            <a:r>
              <a:rPr lang="en-US" i="1" dirty="0"/>
              <a:t>University of Massachusetts Amherst</a:t>
            </a:r>
            <a:r>
              <a:rPr lang="en-US" dirty="0"/>
              <a:t>. </a:t>
            </a:r>
            <a:r>
              <a:rPr lang="en-US" dirty="0" err="1"/>
              <a:t>N.p</a:t>
            </a:r>
            <a:r>
              <a:rPr lang="en-US" dirty="0"/>
              <a:t>., </a:t>
            </a:r>
            <a:r>
              <a:rPr lang="en-US" dirty="0" err="1"/>
              <a:t>n.d.</a:t>
            </a:r>
            <a:r>
              <a:rPr lang="en-US" dirty="0"/>
              <a:t> Web. 28 May 2013</a:t>
            </a:r>
            <a:r>
              <a:rPr lang="en-US" dirty="0" smtClean="0"/>
              <a:t>.</a:t>
            </a:r>
            <a:endParaRPr lang="ko-KR" altLang="en-US" dirty="0"/>
          </a:p>
          <a:p>
            <a:r>
              <a:rPr lang="en-US" dirty="0"/>
              <a:t>"Energy Korea." </a:t>
            </a:r>
            <a:r>
              <a:rPr lang="en-US" i="1" dirty="0"/>
              <a:t>Energy Korea</a:t>
            </a:r>
            <a:r>
              <a:rPr lang="en-US" dirty="0"/>
              <a:t>. </a:t>
            </a:r>
            <a:r>
              <a:rPr lang="en-US" dirty="0" err="1"/>
              <a:t>N.p</a:t>
            </a:r>
            <a:r>
              <a:rPr lang="en-US" dirty="0"/>
              <a:t>., </a:t>
            </a:r>
            <a:r>
              <a:rPr lang="en-US" dirty="0" err="1"/>
              <a:t>n.d.</a:t>
            </a:r>
            <a:r>
              <a:rPr lang="en-US" dirty="0"/>
              <a:t> Web. 28 May 2013</a:t>
            </a:r>
            <a:r>
              <a:rPr lang="en-US" dirty="0" smtClean="0"/>
              <a:t>.</a:t>
            </a:r>
            <a:endParaRPr lang="ko-KR" altLang="en-US" dirty="0"/>
          </a:p>
          <a:p>
            <a:r>
              <a:rPr lang="en-US" dirty="0"/>
              <a:t>"</a:t>
            </a:r>
            <a:r>
              <a:rPr lang="en-US" dirty="0" err="1"/>
              <a:t>Inhabitat</a:t>
            </a:r>
            <a:r>
              <a:rPr lang="en-US" dirty="0"/>
              <a:t> - Sustainable Design Innovation, Eco Architecture, Green Building." </a:t>
            </a:r>
            <a:r>
              <a:rPr lang="en-US" i="1" dirty="0" err="1"/>
              <a:t>Inhabitat</a:t>
            </a:r>
            <a:r>
              <a:rPr lang="en-US" i="1" dirty="0"/>
              <a:t> - Sustainable Design Innovation, Eco Architecture, Green Building</a:t>
            </a:r>
            <a:r>
              <a:rPr lang="en-US" dirty="0"/>
              <a:t>. </a:t>
            </a:r>
            <a:r>
              <a:rPr lang="en-US" dirty="0" err="1"/>
              <a:t>N.p</a:t>
            </a:r>
            <a:r>
              <a:rPr lang="en-US" dirty="0"/>
              <a:t>., </a:t>
            </a:r>
            <a:r>
              <a:rPr lang="en-US" dirty="0" err="1"/>
              <a:t>n.d.</a:t>
            </a:r>
            <a:r>
              <a:rPr lang="en-US" dirty="0"/>
              <a:t> Web. 28 May 2013</a:t>
            </a:r>
            <a:r>
              <a:rPr lang="en-US" dirty="0" smtClean="0"/>
              <a:t>.</a:t>
            </a:r>
            <a:endParaRPr lang="ko-KR" altLang="en-US" dirty="0"/>
          </a:p>
          <a:p>
            <a:r>
              <a:rPr lang="en-US" dirty="0"/>
              <a:t>"US Environmental Protection Agency." </a:t>
            </a:r>
            <a:r>
              <a:rPr lang="en-US" i="1" dirty="0"/>
              <a:t>EPA</a:t>
            </a:r>
            <a:r>
              <a:rPr lang="en-US" dirty="0"/>
              <a:t>. Environmental Protection Agency, </a:t>
            </a:r>
            <a:r>
              <a:rPr lang="en-US" dirty="0" err="1"/>
              <a:t>n.d.</a:t>
            </a:r>
            <a:r>
              <a:rPr lang="en-US" dirty="0"/>
              <a:t> Web. 28 May 2013</a:t>
            </a:r>
            <a:r>
              <a:rPr lang="en-US" dirty="0" smtClean="0"/>
              <a:t>.</a:t>
            </a:r>
            <a:endParaRPr lang="ko-KR" altLang="en-US" dirty="0"/>
          </a:p>
          <a:p>
            <a:r>
              <a:rPr lang="en-US" dirty="0"/>
              <a:t>"Mechanical Engineering." </a:t>
            </a:r>
            <a:r>
              <a:rPr lang="en-US" i="1" dirty="0"/>
              <a:t>Mechanical Engineering RSS</a:t>
            </a:r>
            <a:r>
              <a:rPr lang="en-US" dirty="0"/>
              <a:t>. </a:t>
            </a:r>
            <a:r>
              <a:rPr lang="en-US" dirty="0" err="1"/>
              <a:t>N.p</a:t>
            </a:r>
            <a:r>
              <a:rPr lang="en-US" dirty="0"/>
              <a:t>., </a:t>
            </a:r>
            <a:r>
              <a:rPr lang="en-US" dirty="0" err="1"/>
              <a:t>n.d.</a:t>
            </a:r>
            <a:r>
              <a:rPr lang="en-US" dirty="0"/>
              <a:t> Web. 28 May 2013.</a:t>
            </a:r>
            <a:endParaRPr lang="ko-KR" altLang="en-US" dirty="0"/>
          </a:p>
          <a:p>
            <a:endParaRPr lang="en-US" dirty="0"/>
          </a:p>
        </p:txBody>
      </p:sp>
    </p:spTree>
    <p:extLst>
      <p:ext uri="{BB962C8B-B14F-4D97-AF65-F5344CB8AC3E}">
        <p14:creationId xmlns:p14="http://schemas.microsoft.com/office/powerpoint/2010/main" val="251780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Power</a:t>
            </a:r>
            <a:endParaRPr lang="en-US" dirty="0"/>
          </a:p>
        </p:txBody>
      </p:sp>
      <p:sp>
        <p:nvSpPr>
          <p:cNvPr id="3" name="Content Placeholder 2"/>
          <p:cNvSpPr>
            <a:spLocks noGrp="1"/>
          </p:cNvSpPr>
          <p:nvPr>
            <p:ph idx="1"/>
          </p:nvPr>
        </p:nvSpPr>
        <p:spPr/>
        <p:txBody>
          <a:bodyPr>
            <a:normAutofit/>
          </a:bodyPr>
          <a:lstStyle/>
          <a:p>
            <a:r>
              <a:rPr lang="en-US" dirty="0"/>
              <a:t>- Converting wind energy into a useful form of </a:t>
            </a:r>
            <a:r>
              <a:rPr lang="en-US" dirty="0" smtClean="0"/>
              <a:t>energy</a:t>
            </a:r>
            <a:endParaRPr lang="ko-KR" altLang="en-US" dirty="0"/>
          </a:p>
          <a:p>
            <a:r>
              <a:rPr lang="en-US" dirty="0"/>
              <a:t>- Transformation of Kinetic Energy (of wind with velocity) into mechanical or electrical energy that can be harnessed for practical </a:t>
            </a:r>
            <a:r>
              <a:rPr lang="en-US" dirty="0" smtClean="0"/>
              <a:t>use</a:t>
            </a:r>
          </a:p>
          <a:p>
            <a:r>
              <a:rPr lang="en-US" dirty="0" smtClean="0"/>
              <a:t>- Generates about 2.5% energy worldwide</a:t>
            </a:r>
          </a:p>
          <a:p>
            <a:endParaRPr lang="ko-KR" altLang="en-US" dirty="0"/>
          </a:p>
          <a:p>
            <a:endParaRPr lang="ko-KR" altLang="en-US" dirty="0"/>
          </a:p>
        </p:txBody>
      </p:sp>
      <p:pic>
        <p:nvPicPr>
          <p:cNvPr id="4" name="Picture 3" descr="스크린샷 2013-05-28 오후 11.23.12.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514599" y="4460874"/>
            <a:ext cx="3787775" cy="1482727"/>
          </a:xfrm>
          <a:prstGeom prst="rect">
            <a:avLst/>
          </a:prstGeom>
          <a:ln>
            <a:noFill/>
          </a:ln>
          <a:effectLst>
            <a:softEdge rad="112500"/>
          </a:effectLst>
        </p:spPr>
      </p:pic>
    </p:spTree>
    <p:extLst>
      <p:ext uri="{BB962C8B-B14F-4D97-AF65-F5344CB8AC3E}">
        <p14:creationId xmlns:p14="http://schemas.microsoft.com/office/powerpoint/2010/main" val="40993199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first recorded windmills that were created are from China in 1219</a:t>
            </a:r>
          </a:p>
          <a:p>
            <a:r>
              <a:rPr lang="en-US" dirty="0" smtClean="0"/>
              <a:t>During 17</a:t>
            </a:r>
            <a:r>
              <a:rPr lang="en-US" baseline="30000" dirty="0" smtClean="0"/>
              <a:t>th</a:t>
            </a:r>
            <a:r>
              <a:rPr lang="en-US" dirty="0" smtClean="0"/>
              <a:t> century, hundreds of windmills were created in Europe and America </a:t>
            </a:r>
          </a:p>
          <a:p>
            <a:r>
              <a:rPr lang="en-US" dirty="0" smtClean="0"/>
              <a:t>Up to 19</a:t>
            </a:r>
            <a:r>
              <a:rPr lang="en-US" baseline="30000" dirty="0" smtClean="0"/>
              <a:t>th</a:t>
            </a:r>
            <a:r>
              <a:rPr lang="en-US" dirty="0" smtClean="0"/>
              <a:t> century, windmills were used to produce mechanical power to do tasks such as pumping water and grinding stones </a:t>
            </a:r>
          </a:p>
          <a:p>
            <a:r>
              <a:rPr lang="en-US" dirty="0" smtClean="0"/>
              <a:t>1888: the first electricity producing windmills invented</a:t>
            </a:r>
          </a:p>
          <a:p>
            <a:r>
              <a:rPr lang="en-US" dirty="0" smtClean="0"/>
              <a:t>Today </a:t>
            </a:r>
            <a:r>
              <a:rPr lang="en-US" dirty="0" smtClean="0"/>
              <a:t>wind </a:t>
            </a:r>
            <a:r>
              <a:rPr lang="en-US" dirty="0" smtClean="0"/>
              <a:t>turbines are considered as </a:t>
            </a:r>
            <a:r>
              <a:rPr lang="en-US" dirty="0" smtClean="0"/>
              <a:t>one of possible alternative </a:t>
            </a:r>
            <a:r>
              <a:rPr lang="en-US" dirty="0" smtClean="0"/>
              <a:t>energy (fastest growth rate among alternative energy sources) </a:t>
            </a:r>
            <a:endParaRPr lang="en-US" dirty="0"/>
          </a:p>
        </p:txBody>
      </p:sp>
    </p:spTree>
    <p:extLst>
      <p:ext uri="{BB962C8B-B14F-4D97-AF65-F5344CB8AC3E}">
        <p14:creationId xmlns:p14="http://schemas.microsoft.com/office/powerpoint/2010/main" val="15753458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Complicated Structures </a:t>
            </a:r>
            <a:endParaRPr lang="en-US" dirty="0"/>
          </a:p>
        </p:txBody>
      </p:sp>
      <p:pic>
        <p:nvPicPr>
          <p:cNvPr id="4" name="Content Placeholder 3" descr="스크린샷 2013-05-29 오전 12.20.57.png"/>
          <p:cNvPicPr>
            <a:picLocks noGrp="1" noChangeAspect="1"/>
          </p:cNvPicPr>
          <p:nvPr>
            <p:ph idx="1"/>
          </p:nvPr>
        </p:nvPicPr>
        <p:blipFill>
          <a:blip r:embed="rId3">
            <a:extLst>
              <a:ext uri="{28A0092B-C50C-407E-A947-70E740481C1C}">
                <a14:useLocalDpi xmlns:a14="http://schemas.microsoft.com/office/drawing/2010/main" val="0"/>
              </a:ext>
            </a:extLst>
          </a:blip>
          <a:srcRect t="4355" b="4355"/>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18001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a:t>
            </a:r>
            <a:endParaRPr lang="en-US" dirty="0"/>
          </a:p>
        </p:txBody>
      </p:sp>
      <p:pic>
        <p:nvPicPr>
          <p:cNvPr id="5" name="Content Placeholder 4" descr="스크린샷 2013-05-29 오전 12.14.32.png"/>
          <p:cNvPicPr>
            <a:picLocks noGrp="1" noChangeAspect="1"/>
          </p:cNvPicPr>
          <p:nvPr>
            <p:ph idx="1"/>
          </p:nvPr>
        </p:nvPicPr>
        <p:blipFill>
          <a:blip r:embed="rId3">
            <a:extLst>
              <a:ext uri="{28A0092B-C50C-407E-A947-70E740481C1C}">
                <a14:useLocalDpi xmlns:a14="http://schemas.microsoft.com/office/drawing/2010/main" val="0"/>
              </a:ext>
            </a:extLst>
          </a:blip>
          <a:srcRect t="851" b="851"/>
          <a:stretch>
            <a:fillRect/>
          </a:stretch>
        </p:blipFill>
        <p:spPr>
          <a:prstGeom prst="rect">
            <a:avLst/>
          </a:prstGeom>
          <a:ln>
            <a:noFill/>
          </a:ln>
          <a:effectLst>
            <a:softEdge rad="112500"/>
          </a:effectLst>
        </p:spPr>
      </p:pic>
      <p:sp>
        <p:nvSpPr>
          <p:cNvPr id="4" name="TextBox 3"/>
          <p:cNvSpPr txBox="1"/>
          <p:nvPr/>
        </p:nvSpPr>
        <p:spPr>
          <a:xfrm>
            <a:off x="6148912" y="108625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7853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1336956"/>
          </a:xfrm>
        </p:spPr>
        <p:txBody>
          <a:bodyPr/>
          <a:lstStyle/>
          <a:p>
            <a:r>
              <a:rPr lang="en-US" dirty="0" smtClean="0"/>
              <a:t>Ideal location for wind turbine</a:t>
            </a:r>
            <a:endParaRPr lang="en-US" dirty="0"/>
          </a:p>
        </p:txBody>
      </p:sp>
      <p:pic>
        <p:nvPicPr>
          <p:cNvPr id="5" name="Content Placeholder 4" descr="스크린샷 2013-05-29 오전 12.45.23.png"/>
          <p:cNvPicPr>
            <a:picLocks noGrp="1" noChangeAspect="1"/>
          </p:cNvPicPr>
          <p:nvPr>
            <p:ph idx="1"/>
          </p:nvPr>
        </p:nvPicPr>
        <p:blipFill>
          <a:blip r:embed="rId3">
            <a:extLst>
              <a:ext uri="{28A0092B-C50C-407E-A947-70E740481C1C}">
                <a14:useLocalDpi xmlns:a14="http://schemas.microsoft.com/office/drawing/2010/main" val="0"/>
              </a:ext>
            </a:extLst>
          </a:blip>
          <a:srcRect t="13995" b="13995"/>
          <a:stretch>
            <a:fillRect/>
          </a:stretch>
        </p:blipFill>
        <p:spPr/>
      </p:pic>
    </p:spTree>
    <p:extLst>
      <p:ext uri="{BB962C8B-B14F-4D97-AF65-F5344CB8AC3E}">
        <p14:creationId xmlns:p14="http://schemas.microsoft.com/office/powerpoint/2010/main" val="362223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Sankey</a:t>
            </a:r>
            <a:r>
              <a:rPr lang="en-US" dirty="0" smtClean="0"/>
              <a:t> Diagram: Efficiency</a:t>
            </a:r>
            <a:endParaRPr lang="en-US" dirty="0"/>
          </a:p>
        </p:txBody>
      </p:sp>
      <p:pic>
        <p:nvPicPr>
          <p:cNvPr id="4" name="Content Placeholder 3" descr="스크린샷 2013-05-29 오전 12.32.57.png"/>
          <p:cNvPicPr>
            <a:picLocks noGrp="1" noChangeAspect="1"/>
          </p:cNvPicPr>
          <p:nvPr>
            <p:ph idx="1"/>
          </p:nvPr>
        </p:nvPicPr>
        <p:blipFill>
          <a:blip r:embed="rId3">
            <a:extLst>
              <a:ext uri="{28A0092B-C50C-407E-A947-70E740481C1C}">
                <a14:useLocalDpi xmlns:a14="http://schemas.microsoft.com/office/drawing/2010/main" val="0"/>
              </a:ext>
            </a:extLst>
          </a:blip>
          <a:srcRect t="4085" b="4085"/>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4309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44924"/>
          </a:xfrm>
        </p:spPr>
        <p:txBody>
          <a:bodyPr/>
          <a:lstStyle/>
          <a:p>
            <a:r>
              <a:rPr lang="en-US" dirty="0" smtClean="0"/>
              <a:t>Types</a:t>
            </a:r>
            <a:endParaRPr lang="en-US" dirty="0"/>
          </a:p>
        </p:txBody>
      </p:sp>
      <p:pic>
        <p:nvPicPr>
          <p:cNvPr id="4" name="Content Placeholder 3" descr="스크린샷 2013-05-28 오후 11.39.08.png"/>
          <p:cNvPicPr>
            <a:picLocks noGrp="1" noChangeAspect="1"/>
          </p:cNvPicPr>
          <p:nvPr>
            <p:ph idx="1"/>
          </p:nvPr>
        </p:nvPicPr>
        <p:blipFill>
          <a:blip r:embed="rId3">
            <a:extLst>
              <a:ext uri="{28A0092B-C50C-407E-A947-70E740481C1C}">
                <a14:useLocalDpi xmlns:a14="http://schemas.microsoft.com/office/drawing/2010/main" val="0"/>
              </a:ext>
            </a:extLst>
          </a:blip>
          <a:srcRect t="7310" b="7310"/>
          <a:stretch>
            <a:fillRect/>
          </a:stretch>
        </p:blipFill>
        <p:spPr>
          <a:xfrm>
            <a:off x="0" y="1600200"/>
            <a:ext cx="4571999" cy="5257799"/>
          </a:xfrm>
        </p:spPr>
      </p:pic>
      <p:pic>
        <p:nvPicPr>
          <p:cNvPr id="5" name="Picture 4" descr="스크린샷 2013-05-28 오후 11.40.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8" y="1600200"/>
            <a:ext cx="4572001" cy="2761514"/>
          </a:xfrm>
          <a:prstGeom prst="rect">
            <a:avLst/>
          </a:prstGeom>
        </p:spPr>
      </p:pic>
      <p:sp>
        <p:nvSpPr>
          <p:cNvPr id="6" name="TextBox 5"/>
          <p:cNvSpPr txBox="1"/>
          <p:nvPr/>
        </p:nvSpPr>
        <p:spPr>
          <a:xfrm>
            <a:off x="549275" y="1254125"/>
            <a:ext cx="3165475" cy="369332"/>
          </a:xfrm>
          <a:prstGeom prst="rect">
            <a:avLst/>
          </a:prstGeom>
          <a:noFill/>
        </p:spPr>
        <p:txBody>
          <a:bodyPr wrap="square" rtlCol="0">
            <a:spAutoFit/>
          </a:bodyPr>
          <a:lstStyle/>
          <a:p>
            <a:r>
              <a:rPr lang="en-US" dirty="0" smtClean="0"/>
              <a:t>Windmill</a:t>
            </a:r>
            <a:endParaRPr lang="en-US" dirty="0"/>
          </a:p>
        </p:txBody>
      </p:sp>
      <p:sp>
        <p:nvSpPr>
          <p:cNvPr id="7" name="TextBox 6"/>
          <p:cNvSpPr txBox="1"/>
          <p:nvPr/>
        </p:nvSpPr>
        <p:spPr>
          <a:xfrm>
            <a:off x="4857750" y="1254125"/>
            <a:ext cx="3733801" cy="369332"/>
          </a:xfrm>
          <a:prstGeom prst="rect">
            <a:avLst/>
          </a:prstGeom>
          <a:noFill/>
        </p:spPr>
        <p:txBody>
          <a:bodyPr wrap="square" rtlCol="0">
            <a:spAutoFit/>
          </a:bodyPr>
          <a:lstStyle/>
          <a:p>
            <a:r>
              <a:rPr lang="en-US" dirty="0" smtClean="0"/>
              <a:t>Wind Turbine (HAWT, VAWT)</a:t>
            </a:r>
            <a:endParaRPr lang="en-US" dirty="0"/>
          </a:p>
        </p:txBody>
      </p:sp>
      <p:pic>
        <p:nvPicPr>
          <p:cNvPr id="8" name="Picture 7" descr="스크린샷 2013-05-29 오전 12.05.3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9" y="4361714"/>
            <a:ext cx="4572000" cy="2496286"/>
          </a:xfrm>
          <a:prstGeom prst="rect">
            <a:avLst/>
          </a:prstGeom>
        </p:spPr>
      </p:pic>
    </p:spTree>
    <p:extLst>
      <p:ext uri="{BB962C8B-B14F-4D97-AF65-F5344CB8AC3E}">
        <p14:creationId xmlns:p14="http://schemas.microsoft.com/office/powerpoint/2010/main" val="513351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HAWT</a:t>
            </a:r>
            <a:endParaRPr lang="en-US" dirty="0"/>
          </a:p>
        </p:txBody>
      </p:sp>
      <p:pic>
        <p:nvPicPr>
          <p:cNvPr id="4" name="Content Placeholder 3" descr="스크린샷 2013-05-29 오전 1.05.41.png"/>
          <p:cNvPicPr>
            <a:picLocks noGrp="1" noChangeAspect="1"/>
          </p:cNvPicPr>
          <p:nvPr>
            <p:ph idx="1"/>
          </p:nvPr>
        </p:nvPicPr>
        <p:blipFill>
          <a:blip r:embed="rId3">
            <a:extLst>
              <a:ext uri="{28A0092B-C50C-407E-A947-70E740481C1C}">
                <a14:useLocalDpi xmlns:a14="http://schemas.microsoft.com/office/drawing/2010/main" val="0"/>
              </a:ext>
            </a:extLst>
          </a:blip>
          <a:srcRect t="6143" b="6143"/>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1114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920</TotalTime>
  <Words>1716</Words>
  <Application>Microsoft Macintosh PowerPoint</Application>
  <PresentationFormat>On-screen Show (4:3)</PresentationFormat>
  <Paragraphs>111</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Breeze</vt:lpstr>
      <vt:lpstr>Alternative Energy: Wind Power</vt:lpstr>
      <vt:lpstr>Wind Power</vt:lpstr>
      <vt:lpstr>History </vt:lpstr>
      <vt:lpstr>Complicated Structures </vt:lpstr>
      <vt:lpstr>Basic Principle</vt:lpstr>
      <vt:lpstr>Ideal location for wind turbine</vt:lpstr>
      <vt:lpstr>Sankey Diagram: Efficiency</vt:lpstr>
      <vt:lpstr>Types</vt:lpstr>
      <vt:lpstr>HAWT</vt:lpstr>
      <vt:lpstr>VAWT</vt:lpstr>
      <vt:lpstr>Advantages</vt:lpstr>
      <vt:lpstr>Disadvantages</vt:lpstr>
      <vt:lpstr>News#1</vt:lpstr>
      <vt:lpstr>News#2</vt:lpstr>
      <vt:lpstr>Advancements in future</vt:lpstr>
      <vt:lpstr>Conclusion </vt:lpstr>
      <vt:lpstr>PowerPoint Presentation</vt:lpstr>
      <vt:lpstr>Citation</vt:lpstr>
      <vt:lpstr>Citation (MLA)</vt:lpstr>
    </vt:vector>
  </TitlesOfParts>
  <Company>Joon Sang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Energy: Wind Power</dc:title>
  <dc:creator>Joon Sang  Yoon</dc:creator>
  <cp:lastModifiedBy>Joon Sang  Yoon</cp:lastModifiedBy>
  <cp:revision>49</cp:revision>
  <dcterms:created xsi:type="dcterms:W3CDTF">2013-05-28T13:58:45Z</dcterms:created>
  <dcterms:modified xsi:type="dcterms:W3CDTF">2013-05-29T05:32:37Z</dcterms:modified>
</cp:coreProperties>
</file>